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84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1E033-17E3-4D07-A245-956C525DFC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D1542D-EB13-42A5-A5AC-284C8F92C2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DE85A-672F-414C-A816-4CD524DFB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AE4E2-4E3A-4F20-BBCE-12AF5FF0FFB9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5DC99C-1DC7-44F0-9F04-A3A90B7C1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42FA3E-0093-4E10-BFA9-8B7388A0F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42AB5-8537-4582-984C-EEEFDD1BD3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894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C82E0-EFCF-4744-B110-22800ADF2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1AEBA3-7C65-4186-AE6E-A02684456F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1A23F7-31D4-4A92-853B-ADE46135C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AE4E2-4E3A-4F20-BBCE-12AF5FF0FFB9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9D10A5-46B6-4A97-8CBF-550297911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83463-199C-4FB4-8D4A-F63245C74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42AB5-8537-4582-984C-EEEFDD1BD3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204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B716C2-79AF-400D-987D-0DEC27E50C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61F3B6-5CBF-4A96-83CC-140B0EC9DD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2F2E3-515D-4D7B-A84C-9F9FD38A2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AE4E2-4E3A-4F20-BBCE-12AF5FF0FFB9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A30A4-31B9-4A83-8CC6-9DB1C5F5A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561E50-EE5F-4959-8E13-9B5987677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42AB5-8537-4582-984C-EEEFDD1BD3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136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E36DD-D389-4414-A5E3-D343DAAE9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CEEF1-4D5E-45FE-A1CD-56FECD294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3C67AE-F633-4C66-B424-8B0023AB4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AE4E2-4E3A-4F20-BBCE-12AF5FF0FFB9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DCDDCD-5326-4B4E-A88D-25244BE4A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38BAD2-95B2-4AE2-B3CB-D71CA5949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42AB5-8537-4582-984C-EEEFDD1BD3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908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73D1E-DCB8-4E9A-A06F-6E1F382E5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FED532-AD1F-4BED-AD1E-6AF1D9E4DF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7B6A92-A4DC-4895-99BD-F7A50F84B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AE4E2-4E3A-4F20-BBCE-12AF5FF0FFB9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99A973-3F6F-4636-90CE-CEC569B41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F0D18A-5013-47EC-B872-B9CF2F0D3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42AB5-8537-4582-984C-EEEFDD1BD3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126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D5039-812C-4DA6-AF32-1750C5ED1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4E19D-826B-4374-A2DD-3A62616916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AE71DF-7ECE-4C80-92A6-3A9406D2FA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79790D-F5FE-468E-869C-44E8D77F7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AE4E2-4E3A-4F20-BBCE-12AF5FF0FFB9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990B49-F56F-419C-BEFA-FA1EDCAC7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1C5E51-70BF-4E3B-B731-386254391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42AB5-8537-4582-984C-EEEFDD1BD3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349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FFE6F-B37D-4803-8FCB-385CF1777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019E5-6507-4C46-9311-8BEA5A462C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D3E6C5-8D82-439A-91C3-BF1C0A272C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AD3E04-2DDF-4C50-862C-3C341C7E6F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F088E9-9141-473F-89B2-1CEAD86045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D28D94-9A82-43A5-A25C-7C348F5BF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AE4E2-4E3A-4F20-BBCE-12AF5FF0FFB9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B71B5D-B1A4-4B16-B664-DCE45BB31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81143F-67A2-4267-96B2-E978573E2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42AB5-8537-4582-984C-EEEFDD1BD3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166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E3712-5B72-4768-AF1E-B6B5375A6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11D362-47D1-4857-9F79-4A24D1576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AE4E2-4E3A-4F20-BBCE-12AF5FF0FFB9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578BF2-F13A-47D5-978F-C78CBA493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1242F2-3E87-4B7D-B2AB-911E0881A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42AB5-8537-4582-984C-EEEFDD1BD3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80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DF602E-9CD7-41E5-AEDC-FAB101299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AE4E2-4E3A-4F20-BBCE-12AF5FF0FFB9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310574-48CD-46C0-B8B8-3A0652E69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6C40A7-C43F-4044-B378-1C2299FBD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42AB5-8537-4582-984C-EEEFDD1BD3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203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B7EC1-FC17-4CB5-8372-0DD972E3D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562BE-FC38-45F4-A4A2-25C3E3F158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E99C1C-2E76-446E-9933-ABC147B50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3557C4-2D68-4533-81A5-A6179DB21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AE4E2-4E3A-4F20-BBCE-12AF5FF0FFB9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BC1083-1219-4AFF-9C3F-7628C8394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E28E27-0F37-47A5-B814-7F980F5A1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42AB5-8537-4582-984C-EEEFDD1BD3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650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E03E8-E2D7-480A-92A9-848D83426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1AB683-8059-499E-98E5-881B93F981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E34128-63D4-4348-BB0B-03FB714CD4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EA5326-270B-4102-9F35-ABDD222AE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AE4E2-4E3A-4F20-BBCE-12AF5FF0FFB9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1E5408-5E2F-475B-866C-E425ED07E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B3C43-E9E5-4445-AC3F-15EA0BDB3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42AB5-8537-4582-984C-EEEFDD1BD3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915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A58086-DC2E-45DF-9054-A9BFBADF9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DFA772-2994-44C0-9066-1E1962056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9BFF82-BFE5-4C10-B558-D5F021B1E3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EAE4E2-4E3A-4F20-BBCE-12AF5FF0FFB9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F7754-A25A-4A72-A979-AFBB8B8E44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09398-DD45-4C46-842C-C93DE7C23F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42AB5-8537-4582-984C-EEEFDD1BD3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102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odingdojo.org/kata/RomanNumerals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C397A-EE12-4418-89CD-D0BF2C9F11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Design and 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C1E2C2-082E-4B24-9575-5571959F71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CIDM 6330</a:t>
            </a:r>
          </a:p>
          <a:p>
            <a:r>
              <a:rPr lang="en-US" dirty="0"/>
              <a:t>Spring 2021</a:t>
            </a:r>
          </a:p>
        </p:txBody>
      </p:sp>
    </p:spTree>
    <p:extLst>
      <p:ext uri="{BB962C8B-B14F-4D97-AF65-F5344CB8AC3E}">
        <p14:creationId xmlns:p14="http://schemas.microsoft.com/office/powerpoint/2010/main" val="559018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3D359-552D-4C89-A034-B837C30BD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premise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A0473-39EA-4CE0-9508-FF4721944C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matters</a:t>
            </a:r>
          </a:p>
          <a:p>
            <a:r>
              <a:rPr lang="en-US" dirty="0"/>
              <a:t>Validation and Verification Matter</a:t>
            </a:r>
          </a:p>
          <a:p>
            <a:r>
              <a:rPr lang="en-US" dirty="0"/>
              <a:t>The system is founded on code (the artifact)</a:t>
            </a:r>
          </a:p>
          <a:p>
            <a:r>
              <a:rPr lang="en-US" dirty="0"/>
              <a:t>Technical Debt is certain and accrues</a:t>
            </a:r>
          </a:p>
          <a:p>
            <a:r>
              <a:rPr lang="en-US" dirty="0"/>
              <a:t>Martin: Fast development is prone to messes</a:t>
            </a:r>
          </a:p>
        </p:txBody>
      </p:sp>
    </p:spTree>
    <p:extLst>
      <p:ext uri="{BB962C8B-B14F-4D97-AF65-F5344CB8AC3E}">
        <p14:creationId xmlns:p14="http://schemas.microsoft.com/office/powerpoint/2010/main" val="1619328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6A8D2-5803-43BB-80F3-7449FAC34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Roman Numerals Kata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E850D1-F107-4CBD-85A2-EF110C495E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6535" y="2187851"/>
            <a:ext cx="6658929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C81ACA-9442-446F-BC7F-95ADAEC465CC}"/>
              </a:ext>
            </a:extLst>
          </p:cNvPr>
          <p:cNvSpPr txBox="1"/>
          <p:nvPr/>
        </p:nvSpPr>
        <p:spPr>
          <a:xfrm>
            <a:off x="2766535" y="1690688"/>
            <a:ext cx="6612933" cy="379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https://codingdojo.org/kata/RomanNumerals/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5601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F30F4-9BA8-43D1-A303-09561A6B5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not Best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D039E-F736-45ED-B06B-0BC68683CD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only way to go fast, is to go well</a:t>
            </a:r>
          </a:p>
          <a:p>
            <a:r>
              <a:rPr lang="en-US" dirty="0"/>
              <a:t>Overconfidence will cause repeated failure and mess</a:t>
            </a:r>
          </a:p>
        </p:txBody>
      </p:sp>
    </p:spTree>
    <p:extLst>
      <p:ext uri="{BB962C8B-B14F-4D97-AF65-F5344CB8AC3E}">
        <p14:creationId xmlns:p14="http://schemas.microsoft.com/office/powerpoint/2010/main" val="22315081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7B243DB-0590-4FB9-9FF7-2B40FEE7B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Stakeholder Intensions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44ED24-C100-4C5E-B15A-1B09FA1909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Martin Chapter 2</a:t>
            </a:r>
          </a:p>
        </p:txBody>
      </p:sp>
    </p:spTree>
    <p:extLst>
      <p:ext uri="{BB962C8B-B14F-4D97-AF65-F5344CB8AC3E}">
        <p14:creationId xmlns:p14="http://schemas.microsoft.com/office/powerpoint/2010/main" val="31594096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118CC-43E9-42CA-90FB-4253EF5C6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Stakeholder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A161C-691D-47BE-B3AC-70F07104F8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Structure</a:t>
            </a:r>
          </a:p>
          <a:p>
            <a:r>
              <a:rPr lang="en-US" dirty="0"/>
              <a:t>Behavior</a:t>
            </a:r>
          </a:p>
        </p:txBody>
      </p:sp>
      <p:pic>
        <p:nvPicPr>
          <p:cNvPr id="1028" name="Picture 4" descr="How To Improve Work-Life Balance As A Small Business Owner ...">
            <a:extLst>
              <a:ext uri="{FF2B5EF4-FFF2-40B4-BE49-F238E27FC236}">
                <a16:creationId xmlns:a16="http://schemas.microsoft.com/office/drawing/2014/main" id="{3CF8131A-B5E1-418A-95DD-50D8300847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2556" y="1537114"/>
            <a:ext cx="4955761" cy="4955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43E1612-E59F-4DE0-B14C-74BADC0D51C9}"/>
              </a:ext>
            </a:extLst>
          </p:cNvPr>
          <p:cNvSpPr txBox="1"/>
          <p:nvPr/>
        </p:nvSpPr>
        <p:spPr>
          <a:xfrm>
            <a:off x="3927667" y="3533838"/>
            <a:ext cx="1859722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Structure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227D8F-37F6-4D60-A3C0-B42A54E84B07}"/>
              </a:ext>
            </a:extLst>
          </p:cNvPr>
          <p:cNvSpPr txBox="1"/>
          <p:nvPr/>
        </p:nvSpPr>
        <p:spPr>
          <a:xfrm>
            <a:off x="5917702" y="3533838"/>
            <a:ext cx="1859722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Behavior</a:t>
            </a:r>
          </a:p>
        </p:txBody>
      </p:sp>
    </p:spTree>
    <p:extLst>
      <p:ext uri="{BB962C8B-B14F-4D97-AF65-F5344CB8AC3E}">
        <p14:creationId xmlns:p14="http://schemas.microsoft.com/office/powerpoint/2010/main" val="38925904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B14F4-1989-4203-B4E7-BF90020D6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Behavior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8900A-0052-4086-9E18-4644A9135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Observable effect of inputs, processing, and outputs such that the intensions of stakeholders are realized</a:t>
            </a:r>
          </a:p>
          <a:p>
            <a:pPr lvl="1"/>
            <a:r>
              <a:rPr lang="en-US" dirty="0"/>
              <a:t>Assumes:</a:t>
            </a:r>
          </a:p>
          <a:p>
            <a:pPr lvl="2"/>
            <a:r>
              <a:rPr lang="en-US" dirty="0"/>
              <a:t>Intensions are correct (design specification)</a:t>
            </a:r>
          </a:p>
          <a:p>
            <a:pPr lvl="2"/>
            <a:r>
              <a:rPr lang="en-US" dirty="0"/>
              <a:t>Means/ends primacy</a:t>
            </a:r>
          </a:p>
          <a:p>
            <a:r>
              <a:rPr lang="en-US" dirty="0"/>
              <a:t>Software</a:t>
            </a:r>
          </a:p>
          <a:p>
            <a:pPr lvl="1"/>
            <a:r>
              <a:rPr lang="en-US" dirty="0"/>
              <a:t>The “soft” assumes that modification to suit is available</a:t>
            </a:r>
          </a:p>
          <a:p>
            <a:pPr lvl="1"/>
            <a:r>
              <a:rPr lang="en-US" dirty="0"/>
              <a:t>Shape – what behaviors should be changed</a:t>
            </a:r>
          </a:p>
          <a:p>
            <a:pPr lvl="1"/>
            <a:r>
              <a:rPr lang="en-US" dirty="0"/>
              <a:t>Scope – the breadth of impact of the changes</a:t>
            </a:r>
          </a:p>
          <a:p>
            <a:r>
              <a:rPr lang="en-US" dirty="0"/>
              <a:t>Choices</a:t>
            </a:r>
          </a:p>
          <a:p>
            <a:pPr lvl="1"/>
            <a:r>
              <a:rPr lang="en-US" dirty="0"/>
              <a:t>All of these call for design choices</a:t>
            </a:r>
          </a:p>
        </p:txBody>
      </p:sp>
    </p:spTree>
    <p:extLst>
      <p:ext uri="{BB962C8B-B14F-4D97-AF65-F5344CB8AC3E}">
        <p14:creationId xmlns:p14="http://schemas.microsoft.com/office/powerpoint/2010/main" val="19807344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2CFA1-C8A2-4AA1-9889-9A90041CC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8D83BF-48F9-4435-92AF-E629A0A70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Architecture is the design and implementation to ensure behavior</a:t>
            </a:r>
          </a:p>
          <a:p>
            <a:r>
              <a:rPr lang="en-US" dirty="0"/>
              <a:t>Snowball of Implementation </a:t>
            </a:r>
          </a:p>
          <a:p>
            <a:pPr lvl="1"/>
            <a:r>
              <a:rPr lang="en-US" dirty="0"/>
              <a:t>The sum of Shaping and response to change</a:t>
            </a:r>
          </a:p>
          <a:p>
            <a:r>
              <a:rPr lang="en-US" dirty="0"/>
              <a:t>The primacy of behavior</a:t>
            </a:r>
          </a:p>
          <a:p>
            <a:pPr lvl="1"/>
            <a:r>
              <a:rPr lang="en-US" dirty="0"/>
              <a:t>I don’t care how it works, I want it to work (and cheaply)</a:t>
            </a:r>
          </a:p>
          <a:p>
            <a:r>
              <a:rPr lang="en-US" dirty="0"/>
              <a:t>The imperative for design</a:t>
            </a:r>
          </a:p>
          <a:p>
            <a:pPr lvl="1"/>
            <a:r>
              <a:rPr lang="en-US" dirty="0"/>
              <a:t>Designing the system to accommodate change</a:t>
            </a:r>
          </a:p>
        </p:txBody>
      </p:sp>
    </p:spTree>
    <p:extLst>
      <p:ext uri="{BB962C8B-B14F-4D97-AF65-F5344CB8AC3E}">
        <p14:creationId xmlns:p14="http://schemas.microsoft.com/office/powerpoint/2010/main" val="37419329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F00D3-7D6E-4C74-AF9E-1783113F1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vs Structure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35F9F7-2FF5-4AAB-8666-D48DE036D0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87465"/>
            <a:ext cx="10515600" cy="427259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AB21B1-65E0-4234-BB13-652B7F34E292}"/>
              </a:ext>
            </a:extLst>
          </p:cNvPr>
          <p:cNvSpPr txBox="1"/>
          <p:nvPr/>
        </p:nvSpPr>
        <p:spPr>
          <a:xfrm>
            <a:off x="1724991" y="1467803"/>
            <a:ext cx="87420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“I have two kinds of problems, the urgent and the important. The urgent are not important, and the important are never urgent.”</a:t>
            </a:r>
          </a:p>
        </p:txBody>
      </p:sp>
    </p:spTree>
    <p:extLst>
      <p:ext uri="{BB962C8B-B14F-4D97-AF65-F5344CB8AC3E}">
        <p14:creationId xmlns:p14="http://schemas.microsoft.com/office/powerpoint/2010/main" val="15595785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8F289-AF7D-41FE-A798-E09E50676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Balance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1091-0D43-4C84-893D-706AE4D609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u="sng" dirty="0"/>
              <a:t>first value of software</a:t>
            </a:r>
            <a:r>
              <a:rPr lang="en-US" dirty="0"/>
              <a:t>—</a:t>
            </a:r>
            <a:r>
              <a:rPr lang="en-US" b="1" i="1" dirty="0"/>
              <a:t>behavior</a:t>
            </a:r>
            <a:r>
              <a:rPr lang="en-US" dirty="0"/>
              <a:t>—is urgent but not always particularly important. </a:t>
            </a:r>
          </a:p>
          <a:p>
            <a:r>
              <a:rPr lang="en-US" dirty="0"/>
              <a:t>The </a:t>
            </a:r>
            <a:r>
              <a:rPr lang="en-US" u="sng" dirty="0"/>
              <a:t>second value of software</a:t>
            </a:r>
            <a:r>
              <a:rPr lang="en-US" dirty="0"/>
              <a:t>—</a:t>
            </a:r>
            <a:r>
              <a:rPr lang="en-US" b="1" i="1" dirty="0"/>
              <a:t>architecture</a:t>
            </a:r>
            <a:r>
              <a:rPr lang="en-US" dirty="0"/>
              <a:t>—is important but never particularly urgent.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7068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4A18B-A75D-4433-9A4D-935125779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and Architecture are Not Assured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DB563-12BB-4F9C-B9FE-004208989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“give me the behavior now” is always stronger as it is connected to the will to render resources</a:t>
            </a:r>
          </a:p>
          <a:p>
            <a:r>
              <a:rPr lang="en-US" dirty="0"/>
              <a:t>Clean and well-designed architecture is a professional imperative for the system designers and developers</a:t>
            </a:r>
          </a:p>
          <a:p>
            <a:r>
              <a:rPr lang="en-US" dirty="0"/>
              <a:t>This all gets worse as the system grows in success</a:t>
            </a:r>
          </a:p>
        </p:txBody>
      </p:sp>
    </p:spTree>
    <p:extLst>
      <p:ext uri="{BB962C8B-B14F-4D97-AF65-F5344CB8AC3E}">
        <p14:creationId xmlns:p14="http://schemas.microsoft.com/office/powerpoint/2010/main" val="4085050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90062-74AE-4C05-A54A-3DAFC15B8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and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E04275-9876-4C1D-9774-9408AC87B9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Martin Chapter 1</a:t>
            </a:r>
          </a:p>
        </p:txBody>
      </p:sp>
    </p:spTree>
    <p:extLst>
      <p:ext uri="{BB962C8B-B14F-4D97-AF65-F5344CB8AC3E}">
        <p14:creationId xmlns:p14="http://schemas.microsoft.com/office/powerpoint/2010/main" val="1918276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70D41-785E-4DAD-9D5D-E8FBF570A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30441-10FD-4397-AA6F-8FEE4C3C1F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Decisions and Choices</a:t>
            </a:r>
          </a:p>
          <a:p>
            <a:pPr lvl="1"/>
            <a:r>
              <a:rPr lang="en-US" dirty="0"/>
              <a:t>“The goal of software architecture is to minimize the human resources required to build and maintain the required system.”</a:t>
            </a:r>
          </a:p>
          <a:p>
            <a:r>
              <a:rPr lang="en-US" dirty="0"/>
              <a:t>Also: satisfy the intensions of the stakeholders of the system</a:t>
            </a:r>
          </a:p>
          <a:p>
            <a:pPr lvl="1"/>
            <a:r>
              <a:rPr lang="en-US" dirty="0"/>
              <a:t>Intension: </a:t>
            </a:r>
          </a:p>
          <a:p>
            <a:pPr lvl="2"/>
            <a:r>
              <a:rPr lang="en-US" dirty="0"/>
              <a:t>Any property or quality connoted by a word, phrase, or symbol.</a:t>
            </a:r>
          </a:p>
          <a:p>
            <a:pPr lvl="2"/>
            <a:r>
              <a:rPr lang="en-US" dirty="0"/>
              <a:t>The ideas, properties, or corresponding signs that are implied or suggested by the concept in question</a:t>
            </a:r>
          </a:p>
          <a:p>
            <a:pPr lvl="1"/>
            <a:r>
              <a:rPr lang="en-US" dirty="0"/>
              <a:t>Extension: All known examples from which a concept can be validated.</a:t>
            </a:r>
          </a:p>
          <a:p>
            <a:r>
              <a:rPr lang="en-US" dirty="0"/>
              <a:t>Example: </a:t>
            </a:r>
          </a:p>
          <a:p>
            <a:pPr lvl="1"/>
            <a:r>
              <a:rPr lang="en-US" dirty="0"/>
              <a:t>I want a system like Facebook</a:t>
            </a:r>
          </a:p>
          <a:p>
            <a:pPr lvl="1"/>
            <a:r>
              <a:rPr lang="en-US" dirty="0"/>
              <a:t>Facebook is a social medium</a:t>
            </a:r>
          </a:p>
          <a:p>
            <a:pPr lvl="1"/>
            <a:r>
              <a:rPr lang="en-US" dirty="0"/>
              <a:t>I want a social medium (choices determine the actual outcome over time)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141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DF53B-4472-49B9-B425-3330B0310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A59AF-B9AC-478D-A5BE-9468224E2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Design outcomes</a:t>
            </a:r>
          </a:p>
          <a:p>
            <a:pPr lvl="1"/>
            <a:r>
              <a:rPr lang="en-US" dirty="0"/>
              <a:t>Are not “Free”</a:t>
            </a:r>
          </a:p>
          <a:p>
            <a:pPr lvl="1"/>
            <a:r>
              <a:rPr lang="en-US" dirty="0"/>
              <a:t>Are stochastic</a:t>
            </a:r>
          </a:p>
          <a:p>
            <a:r>
              <a:rPr lang="en-US" dirty="0"/>
              <a:t>Require a combination of actions of design and development</a:t>
            </a:r>
          </a:p>
          <a:p>
            <a:pPr lvl="1"/>
            <a:r>
              <a:rPr lang="en-US" dirty="0"/>
              <a:t>We, perhaps incorrectly, call these actors “Engineers”</a:t>
            </a:r>
          </a:p>
          <a:p>
            <a:r>
              <a:rPr lang="en-US" i="1" dirty="0"/>
              <a:t>Mythical Man Month</a:t>
            </a:r>
            <a:r>
              <a:rPr lang="en-US" dirty="0"/>
              <a:t> – Fred Brooks </a:t>
            </a:r>
          </a:p>
          <a:p>
            <a:pPr lvl="1"/>
            <a:r>
              <a:rPr lang="en-US" dirty="0"/>
              <a:t>Adding more resources has a non-linear and perhaps detrimental impact</a:t>
            </a:r>
          </a:p>
          <a:p>
            <a:r>
              <a:rPr lang="en-US" dirty="0"/>
              <a:t>Over time, Software Systems become</a:t>
            </a:r>
          </a:p>
          <a:p>
            <a:pPr lvl="1"/>
            <a:r>
              <a:rPr lang="en-US" dirty="0"/>
              <a:t>More difficult to make</a:t>
            </a:r>
          </a:p>
          <a:p>
            <a:pPr lvl="1"/>
            <a:r>
              <a:rPr lang="en-US" dirty="0"/>
              <a:t>Take longer</a:t>
            </a:r>
          </a:p>
          <a:p>
            <a:pPr lvl="1"/>
            <a:r>
              <a:rPr lang="en-US" dirty="0"/>
              <a:t>More expensive</a:t>
            </a:r>
          </a:p>
          <a:p>
            <a:r>
              <a:rPr lang="en-US" dirty="0"/>
              <a:t>Why?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403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D2EC6-849B-4861-B8F4-453B415B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– Resources over time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371061-916D-4E67-8281-61A395A6DF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2949" y="1825625"/>
            <a:ext cx="6306102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4D6C32-15CB-4A9D-914E-66DAD545DF51}"/>
              </a:ext>
            </a:extLst>
          </p:cNvPr>
          <p:cNvSpPr txBox="1"/>
          <p:nvPr/>
        </p:nvSpPr>
        <p:spPr>
          <a:xfrm>
            <a:off x="286026" y="2433983"/>
            <a:ext cx="23158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Number of Developers  </a:t>
            </a:r>
          </a:p>
          <a:p>
            <a:r>
              <a:rPr lang="en-US" dirty="0"/>
              <a:t>Working on product iterations over time</a:t>
            </a:r>
          </a:p>
        </p:txBody>
      </p:sp>
    </p:spTree>
    <p:extLst>
      <p:ext uri="{BB962C8B-B14F-4D97-AF65-F5344CB8AC3E}">
        <p14:creationId xmlns:p14="http://schemas.microsoft.com/office/powerpoint/2010/main" val="2136600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4C02B-FE6E-41B7-AD9F-8400B49A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– Productivity over time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C1C0AF-1814-4AD4-8CE0-F0F7E773CA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3846" y="1825625"/>
            <a:ext cx="7384307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007E997-32C4-48EB-8769-EE92A02485F2}"/>
              </a:ext>
            </a:extLst>
          </p:cNvPr>
          <p:cNvSpPr txBox="1"/>
          <p:nvPr/>
        </p:nvSpPr>
        <p:spPr>
          <a:xfrm>
            <a:off x="286027" y="2433983"/>
            <a:ext cx="18917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Productivity of those Developers  over time</a:t>
            </a:r>
          </a:p>
        </p:txBody>
      </p:sp>
    </p:spTree>
    <p:extLst>
      <p:ext uri="{BB962C8B-B14F-4D97-AF65-F5344CB8AC3E}">
        <p14:creationId xmlns:p14="http://schemas.microsoft.com/office/powerpoint/2010/main" val="1458984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3430A-91EE-4BC4-9EC0-3725F11D0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– Cost over time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FAD751-F3F2-4E5D-A595-B93CE49573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0409" y="1825625"/>
            <a:ext cx="6331181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2FB8BA-EEEE-4784-823F-4B6CF741A7B7}"/>
              </a:ext>
            </a:extLst>
          </p:cNvPr>
          <p:cNvSpPr txBox="1"/>
          <p:nvPr/>
        </p:nvSpPr>
        <p:spPr>
          <a:xfrm>
            <a:off x="286027" y="2433983"/>
            <a:ext cx="18917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Cost per line of code over time</a:t>
            </a:r>
          </a:p>
        </p:txBody>
      </p:sp>
    </p:spTree>
    <p:extLst>
      <p:ext uri="{BB962C8B-B14F-4D97-AF65-F5344CB8AC3E}">
        <p14:creationId xmlns:p14="http://schemas.microsoft.com/office/powerpoint/2010/main" val="820312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49AB4-6491-4FF2-8331-C54DE2D45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- ROI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90B28D-5FDD-4B63-855A-B6130CC369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61680" y="1825625"/>
            <a:ext cx="6868640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43B2FA-AF2C-4C96-B8A9-B0E3E2E68E77}"/>
              </a:ext>
            </a:extLst>
          </p:cNvPr>
          <p:cNvSpPr txBox="1"/>
          <p:nvPr/>
        </p:nvSpPr>
        <p:spPr>
          <a:xfrm>
            <a:off x="286027" y="2433983"/>
            <a:ext cx="18917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Return on investment</a:t>
            </a:r>
          </a:p>
        </p:txBody>
      </p:sp>
    </p:spTree>
    <p:extLst>
      <p:ext uri="{BB962C8B-B14F-4D97-AF65-F5344CB8AC3E}">
        <p14:creationId xmlns:p14="http://schemas.microsoft.com/office/powerpoint/2010/main" val="3232664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8C7B8-6337-415D-AF42-03B9DFDC8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– Cost per Release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0005B4-9F75-4B02-BAEE-55361ADD5B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3119" y="1825625"/>
            <a:ext cx="8185761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07CA0D-BA12-45B0-B85A-804E7F68C641}"/>
              </a:ext>
            </a:extLst>
          </p:cNvPr>
          <p:cNvSpPr txBox="1"/>
          <p:nvPr/>
        </p:nvSpPr>
        <p:spPr>
          <a:xfrm>
            <a:off x="286027" y="2433983"/>
            <a:ext cx="1891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Expanding costs</a:t>
            </a:r>
          </a:p>
        </p:txBody>
      </p:sp>
    </p:spTree>
    <p:extLst>
      <p:ext uri="{BB962C8B-B14F-4D97-AF65-F5344CB8AC3E}">
        <p14:creationId xmlns:p14="http://schemas.microsoft.com/office/powerpoint/2010/main" val="2718303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543</Words>
  <Application>Microsoft Office PowerPoint</Application>
  <PresentationFormat>Widescreen</PresentationFormat>
  <Paragraphs>87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Design and Architecture</vt:lpstr>
      <vt:lpstr>Design and Architecture</vt:lpstr>
      <vt:lpstr>Design</vt:lpstr>
      <vt:lpstr>Outcomes</vt:lpstr>
      <vt:lpstr>Case – Resources over time</vt:lpstr>
      <vt:lpstr>Case – Productivity over time</vt:lpstr>
      <vt:lpstr>Case – Cost over time</vt:lpstr>
      <vt:lpstr>Case - ROI</vt:lpstr>
      <vt:lpstr>Case – Cost per Release</vt:lpstr>
      <vt:lpstr>A premise</vt:lpstr>
      <vt:lpstr>Roman Numerals Kata</vt:lpstr>
      <vt:lpstr>Fast not Best</vt:lpstr>
      <vt:lpstr>Stakeholder Intensions</vt:lpstr>
      <vt:lpstr>Stakeholder Values</vt:lpstr>
      <vt:lpstr>Behavior</vt:lpstr>
      <vt:lpstr>Structure</vt:lpstr>
      <vt:lpstr>Change vs Structure</vt:lpstr>
      <vt:lpstr>Balance</vt:lpstr>
      <vt:lpstr>Design and Architecture are Not Assured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and Architecture</dc:title>
  <dc:creator>Jeffry Babb</dc:creator>
  <cp:lastModifiedBy>Jeffry Babb</cp:lastModifiedBy>
  <cp:revision>11</cp:revision>
  <dcterms:created xsi:type="dcterms:W3CDTF">2021-01-10T18:46:42Z</dcterms:created>
  <dcterms:modified xsi:type="dcterms:W3CDTF">2021-01-10T21:19:22Z</dcterms:modified>
</cp:coreProperties>
</file>

<file path=docProps/thumbnail.jpeg>
</file>